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861" r:id="rId2"/>
    <p:sldId id="1311" r:id="rId3"/>
    <p:sldId id="1322" r:id="rId4"/>
    <p:sldId id="1327" r:id="rId5"/>
    <p:sldId id="1326" r:id="rId6"/>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84" autoAdjust="0"/>
    <p:restoredTop sz="88322" autoAdjust="0"/>
  </p:normalViewPr>
  <p:slideViewPr>
    <p:cSldViewPr>
      <p:cViewPr varScale="1">
        <p:scale>
          <a:sx n="224" d="100"/>
          <a:sy n="224" d="100"/>
        </p:scale>
        <p:origin x="1928" y="17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6/15/23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557016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82885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832743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960688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6:43-49</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383683"/>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43 </a:t>
            </a:r>
            <a:r>
              <a:rPr lang="en-AU" sz="2800" dirty="0">
                <a:solidFill>
                  <a:srgbClr val="FFFFFF"/>
                </a:solidFill>
                <a:effectLst/>
                <a:latin typeface="Times New Roman" panose="02020603050405020304" pitchFamily="18" charset="0"/>
                <a:ea typeface="Times New Roman" panose="02020603050405020304" pitchFamily="18" charset="0"/>
              </a:rPr>
              <a:t>“For no good tree bears bad fruit, nor again does a bad tree bear good fruit, </a:t>
            </a:r>
            <a:r>
              <a:rPr lang="en-AU" sz="2800" b="1" baseline="30000" dirty="0">
                <a:solidFill>
                  <a:srgbClr val="FFFFFF"/>
                </a:solidFill>
                <a:effectLst/>
                <a:latin typeface="Times New Roman" panose="02020603050405020304" pitchFamily="18" charset="0"/>
                <a:ea typeface="Times New Roman" panose="02020603050405020304" pitchFamily="18" charset="0"/>
              </a:rPr>
              <a:t>44 </a:t>
            </a:r>
            <a:r>
              <a:rPr lang="en-AU" sz="2800" dirty="0">
                <a:solidFill>
                  <a:srgbClr val="FFFFFF"/>
                </a:solidFill>
                <a:effectLst/>
                <a:latin typeface="Times New Roman" panose="02020603050405020304" pitchFamily="18" charset="0"/>
                <a:ea typeface="Times New Roman" panose="02020603050405020304" pitchFamily="18" charset="0"/>
              </a:rPr>
              <a:t>for each tree is known by its own fruit.  For figs are not gathered from thornbushes, nor are grapes picked from a bramble bush.  </a:t>
            </a:r>
            <a:r>
              <a:rPr lang="en-AU" sz="2800" b="1" baseline="30000" dirty="0">
                <a:solidFill>
                  <a:srgbClr val="FFFFFF"/>
                </a:solidFill>
                <a:effectLst/>
                <a:latin typeface="Times New Roman" panose="02020603050405020304" pitchFamily="18" charset="0"/>
                <a:ea typeface="Times New Roman" panose="02020603050405020304" pitchFamily="18" charset="0"/>
              </a:rPr>
              <a:t>45 </a:t>
            </a:r>
            <a:r>
              <a:rPr lang="en-AU" sz="2800" dirty="0">
                <a:solidFill>
                  <a:srgbClr val="FFFFFF"/>
                </a:solidFill>
                <a:effectLst/>
                <a:latin typeface="Times New Roman" panose="02020603050405020304" pitchFamily="18" charset="0"/>
                <a:ea typeface="Times New Roman" panose="02020603050405020304" pitchFamily="18" charset="0"/>
              </a:rPr>
              <a:t>The good person out of the good treasure of his heart produces good, and the evil person out of his evil treasure produces evil, for out of the abundance of the heart his mouth speaks.</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66906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806059"/>
          </a:xfrm>
          <a:prstGeom prst="rect">
            <a:avLst/>
          </a:prstGeom>
          <a:noFill/>
          <a:ln w="9525">
            <a:noFill/>
            <a:miter lim="800000"/>
            <a:headEnd/>
            <a:tailEnd/>
          </a:ln>
        </p:spPr>
        <p:txBody>
          <a:bodyPr wrap="square">
            <a:prstTxWarp prst="textNoShape">
              <a:avLst/>
            </a:prstTxWarp>
            <a:spAutoFit/>
          </a:bodyPr>
          <a:lstStyle/>
          <a:p>
            <a:pPr indent="4763">
              <a:lnSpc>
                <a:spcPct val="110000"/>
              </a:lnSpc>
              <a:spcBef>
                <a:spcPts val="0"/>
              </a:spcBef>
              <a:spcAft>
                <a:spcPts val="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46 </a:t>
            </a:r>
            <a:r>
              <a:rPr lang="en-AU" sz="2800" dirty="0">
                <a:solidFill>
                  <a:srgbClr val="FFFFFF"/>
                </a:solidFill>
                <a:effectLst/>
                <a:latin typeface="Times New Roman" panose="02020603050405020304" pitchFamily="18" charset="0"/>
                <a:ea typeface="Times New Roman" panose="02020603050405020304" pitchFamily="18" charset="0"/>
              </a:rPr>
              <a:t>“Why do you call me ‘Lord, Lord,’ and not do what I tell you?  </a:t>
            </a:r>
            <a:r>
              <a:rPr lang="en-AU" sz="2800" b="1" baseline="30000" dirty="0">
                <a:solidFill>
                  <a:srgbClr val="FFFFFF"/>
                </a:solidFill>
                <a:effectLst/>
                <a:latin typeface="Times New Roman" panose="02020603050405020304" pitchFamily="18" charset="0"/>
                <a:ea typeface="Times New Roman" panose="02020603050405020304" pitchFamily="18" charset="0"/>
              </a:rPr>
              <a:t>47 </a:t>
            </a:r>
            <a:r>
              <a:rPr lang="en-AU" sz="2800" dirty="0">
                <a:solidFill>
                  <a:srgbClr val="FFFFFF"/>
                </a:solidFill>
                <a:effectLst/>
                <a:latin typeface="Times New Roman" panose="02020603050405020304" pitchFamily="18" charset="0"/>
                <a:ea typeface="Times New Roman" panose="02020603050405020304" pitchFamily="18" charset="0"/>
              </a:rPr>
              <a:t>Everyone who comes to me and hears my words and does them, I will show you what he is like:  </a:t>
            </a:r>
            <a:r>
              <a:rPr lang="en-AU" sz="2800" b="1" baseline="30000" dirty="0">
                <a:solidFill>
                  <a:srgbClr val="FFFFFF"/>
                </a:solidFill>
                <a:effectLst/>
                <a:latin typeface="Times New Roman" panose="02020603050405020304" pitchFamily="18" charset="0"/>
                <a:ea typeface="Times New Roman" panose="02020603050405020304" pitchFamily="18" charset="0"/>
              </a:rPr>
              <a:t>48 </a:t>
            </a:r>
            <a:r>
              <a:rPr lang="en-AU" sz="2800" dirty="0">
                <a:solidFill>
                  <a:srgbClr val="FFFFFF"/>
                </a:solidFill>
                <a:effectLst/>
                <a:latin typeface="Times New Roman" panose="02020603050405020304" pitchFamily="18" charset="0"/>
                <a:ea typeface="Times New Roman" panose="02020603050405020304" pitchFamily="18" charset="0"/>
              </a:rPr>
              <a:t>he is like a man building a house, who dug deep and laid the foundation on the rock.  And when a flood arose, the stream broke against that house and could not shake it, because it had been well built.  </a:t>
            </a:r>
            <a:r>
              <a:rPr lang="en-AU" sz="2800" b="1" baseline="30000" dirty="0">
                <a:solidFill>
                  <a:srgbClr val="FFFFFF"/>
                </a:solidFill>
                <a:effectLst/>
                <a:latin typeface="Times New Roman" panose="02020603050405020304" pitchFamily="18" charset="0"/>
                <a:ea typeface="Times New Roman" panose="02020603050405020304" pitchFamily="18" charset="0"/>
              </a:rPr>
              <a:t>49 </a:t>
            </a:r>
            <a:r>
              <a:rPr lang="en-AU" sz="2800" dirty="0">
                <a:solidFill>
                  <a:srgbClr val="FFFFFF"/>
                </a:solidFill>
                <a:effectLst/>
                <a:latin typeface="Times New Roman" panose="02020603050405020304" pitchFamily="18" charset="0"/>
                <a:ea typeface="Times New Roman" panose="02020603050405020304" pitchFamily="18" charset="0"/>
              </a:rPr>
              <a:t>But the one who hears and does not do them is like a man who built a house on the ground without a foundation.  When the stream broke against it, immediately it fell, and the ruin of that house was great.”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896318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1" y="0"/>
            <a:ext cx="9132981" cy="400110"/>
          </a:xfrm>
          <a:prstGeom prst="rect">
            <a:avLst/>
          </a:prstGeom>
          <a:noFill/>
          <a:ln>
            <a:noFill/>
          </a:ln>
        </p:spPr>
        <p:txBody>
          <a:bodyPr wrap="square" rtlCol="0">
            <a:spAutoFit/>
          </a:bodyPr>
          <a:lstStyle/>
          <a:p>
            <a:pPr marL="2446338" indent="-2446338" algn="ctr"/>
            <a:r>
              <a:rPr lang="en-AU" sz="2000" b="1" dirty="0">
                <a:solidFill>
                  <a:srgbClr val="FFFF00"/>
                </a:solidFill>
                <a:latin typeface="Comic Sans MS" panose="030F0902030302020204" pitchFamily="66" charset="0"/>
                <a:cs typeface="Times New Roman" panose="02020603050405020304" pitchFamily="18" charset="0"/>
              </a:rPr>
              <a:t>for each tree is known by its own fruit.</a:t>
            </a:r>
          </a:p>
        </p:txBody>
      </p:sp>
      <p:sp>
        <p:nvSpPr>
          <p:cNvPr id="14" name="TextBox 13">
            <a:extLst>
              <a:ext uri="{FF2B5EF4-FFF2-40B4-BE49-F238E27FC236}">
                <a16:creationId xmlns:a16="http://schemas.microsoft.com/office/drawing/2014/main" id="{2CB6ECC0-FB6E-AC34-E77F-907BAC38D865}"/>
              </a:ext>
            </a:extLst>
          </p:cNvPr>
          <p:cNvSpPr txBox="1"/>
          <p:nvPr/>
        </p:nvSpPr>
        <p:spPr>
          <a:xfrm>
            <a:off x="11020" y="323369"/>
            <a:ext cx="7987474" cy="369332"/>
          </a:xfrm>
          <a:prstGeom prst="rect">
            <a:avLst/>
          </a:prstGeom>
          <a:noFill/>
          <a:ln>
            <a:no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About who the true disciples of Jesus are.</a:t>
            </a:r>
          </a:p>
        </p:txBody>
      </p:sp>
      <p:sp>
        <p:nvSpPr>
          <p:cNvPr id="3" name="TextBox 2">
            <a:extLst>
              <a:ext uri="{FF2B5EF4-FFF2-40B4-BE49-F238E27FC236}">
                <a16:creationId xmlns:a16="http://schemas.microsoft.com/office/drawing/2014/main" id="{778FF1F9-C9A7-93B5-F855-601FCA1EA4E9}"/>
              </a:ext>
            </a:extLst>
          </p:cNvPr>
          <p:cNvSpPr txBox="1"/>
          <p:nvPr/>
        </p:nvSpPr>
        <p:spPr>
          <a:xfrm>
            <a:off x="-14223" y="1281775"/>
            <a:ext cx="3146891"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journey to Christ-likeness:</a:t>
            </a:r>
          </a:p>
        </p:txBody>
      </p:sp>
      <p:sp>
        <p:nvSpPr>
          <p:cNvPr id="4" name="TextBox 3">
            <a:extLst>
              <a:ext uri="{FF2B5EF4-FFF2-40B4-BE49-F238E27FC236}">
                <a16:creationId xmlns:a16="http://schemas.microsoft.com/office/drawing/2014/main" id="{D1197F35-003A-9A1C-FAD6-61436C809B5E}"/>
              </a:ext>
            </a:extLst>
          </p:cNvPr>
          <p:cNvSpPr txBox="1"/>
          <p:nvPr/>
        </p:nvSpPr>
        <p:spPr>
          <a:xfrm>
            <a:off x="11020" y="1556859"/>
            <a:ext cx="9107737" cy="1200329"/>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Saved by the mercy and grace of God.  (Faith in the Lord Jesus Christ).  Filled with Holy Spirit</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 merciful like our Father is merciful</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fully trained, a Disciple will be like His teacher (Christ-likeness)</a:t>
            </a:r>
          </a:p>
          <a:p>
            <a:r>
              <a:rPr lang="en-AU" dirty="0">
                <a:solidFill>
                  <a:srgbClr val="FFFF00"/>
                </a:solidFill>
                <a:latin typeface="Times New Roman" panose="02020603050405020304" pitchFamily="18" charset="0"/>
                <a:cs typeface="Times New Roman" panose="02020603050405020304" pitchFamily="18" charset="0"/>
              </a:rPr>
              <a:t>As we follow Christ and learn from Christ, by the Holy Spirit in us, we become “like Christ”</a:t>
            </a:r>
          </a:p>
        </p:txBody>
      </p:sp>
      <p:sp>
        <p:nvSpPr>
          <p:cNvPr id="5" name="TextBox 4">
            <a:extLst>
              <a:ext uri="{FF2B5EF4-FFF2-40B4-BE49-F238E27FC236}">
                <a16:creationId xmlns:a16="http://schemas.microsoft.com/office/drawing/2014/main" id="{EADA91A3-214C-AE4F-5CA4-3F80AD281B31}"/>
              </a:ext>
            </a:extLst>
          </p:cNvPr>
          <p:cNvSpPr txBox="1"/>
          <p:nvPr/>
        </p:nvSpPr>
        <p:spPr>
          <a:xfrm>
            <a:off x="0" y="2713484"/>
            <a:ext cx="9132980" cy="1597553"/>
          </a:xfrm>
          <a:prstGeom prst="rect">
            <a:avLst/>
          </a:prstGeom>
          <a:solidFill>
            <a:schemeClr val="bg1"/>
          </a:solidFill>
          <a:ln>
            <a:noFill/>
          </a:ln>
        </p:spPr>
        <p:txBody>
          <a:bodyPr wrap="square" numCol="1" rtlCol="0">
            <a:spAutoFit/>
          </a:bodyPr>
          <a:lstStyle/>
          <a:p>
            <a:pPr indent="4763">
              <a:lnSpc>
                <a:spcPct val="110000"/>
              </a:lnSpc>
              <a:spcAft>
                <a:spcPts val="100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43 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no good tree bears bad fruit, nor again does a bad tree bear good fruit,</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44 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each tree is known by its own fruit.  For figs are not gathered from thornbushes, nor are grapes picked from a bramble bush.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45 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 good person out of the good treasure of his heart produces good, and the evil person out of his evil treasure produces evil, for out of the abundance of the heart his mouth speaks.  </a:t>
            </a:r>
            <a:endParaRPr lang="en-AU" sz="1600" dirty="0">
              <a:latin typeface="Calibri" panose="020F0502020204030204" pitchFamily="34" charset="0"/>
              <a:ea typeface="Times New Roman" panose="02020603050405020304" pitchFamily="18" charset="0"/>
            </a:endParaRPr>
          </a:p>
        </p:txBody>
      </p:sp>
      <p:sp>
        <p:nvSpPr>
          <p:cNvPr id="2" name="TextBox 1">
            <a:extLst>
              <a:ext uri="{FF2B5EF4-FFF2-40B4-BE49-F238E27FC236}">
                <a16:creationId xmlns:a16="http://schemas.microsoft.com/office/drawing/2014/main" id="{380ED0B6-13A1-E35C-3745-408EC9802250}"/>
              </a:ext>
            </a:extLst>
          </p:cNvPr>
          <p:cNvSpPr txBox="1"/>
          <p:nvPr/>
        </p:nvSpPr>
        <p:spPr>
          <a:xfrm>
            <a:off x="1403648" y="666018"/>
            <a:ext cx="6098692" cy="646331"/>
          </a:xfrm>
          <a:prstGeom prst="rect">
            <a:avLst/>
          </a:prstGeom>
          <a:solidFill>
            <a:schemeClr val="tx1"/>
          </a:solidFill>
          <a:ln w="15875">
            <a:solidFill>
              <a:schemeClr val="bg1"/>
            </a:solidFill>
          </a:ln>
        </p:spPr>
        <p:txBody>
          <a:bodyPr wrap="square" rtlCol="0">
            <a:spAutoFit/>
          </a:bodyPr>
          <a:lstStyle/>
          <a:p>
            <a:pPr marL="4763" indent="-4763"/>
            <a:r>
              <a:rPr lang="en-AU" dirty="0">
                <a:solidFill>
                  <a:schemeClr val="bg1"/>
                </a:solidFill>
                <a:latin typeface="Times New Roman" panose="02020603050405020304" pitchFamily="18" charset="0"/>
                <a:cs typeface="Times New Roman" panose="02020603050405020304" pitchFamily="18" charset="0"/>
              </a:rPr>
              <a:t>Am I a true disciple of Jesus?  ;  or</a:t>
            </a:r>
          </a:p>
          <a:p>
            <a:pPr marL="4763" indent="-4763"/>
            <a:r>
              <a:rPr lang="en-AU" dirty="0">
                <a:solidFill>
                  <a:schemeClr val="bg1"/>
                </a:solidFill>
                <a:latin typeface="Times New Roman" panose="02020603050405020304" pitchFamily="18" charset="0"/>
                <a:cs typeface="Times New Roman" panose="02020603050405020304" pitchFamily="18" charset="0"/>
              </a:rPr>
              <a:t>Am I just along for a look and a listen, but nor really following?</a:t>
            </a:r>
          </a:p>
        </p:txBody>
      </p:sp>
      <p:sp>
        <p:nvSpPr>
          <p:cNvPr id="10" name="TextBox 9">
            <a:extLst>
              <a:ext uri="{FF2B5EF4-FFF2-40B4-BE49-F238E27FC236}">
                <a16:creationId xmlns:a16="http://schemas.microsoft.com/office/drawing/2014/main" id="{7DD16001-67B4-C038-F5BA-2AB12AD7F251}"/>
              </a:ext>
            </a:extLst>
          </p:cNvPr>
          <p:cNvSpPr txBox="1"/>
          <p:nvPr/>
        </p:nvSpPr>
        <p:spPr>
          <a:xfrm>
            <a:off x="5082" y="4323810"/>
            <a:ext cx="9107737"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By grace we have been made “good”.  “Good treasure” (Holy Spirit) produces good.</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A64E78C3-1359-E878-F94E-A436614155C5}"/>
              </a:ext>
            </a:extLst>
          </p:cNvPr>
          <p:cNvSpPr txBox="1"/>
          <p:nvPr/>
        </p:nvSpPr>
        <p:spPr>
          <a:xfrm>
            <a:off x="755576" y="4606866"/>
            <a:ext cx="8377404" cy="646331"/>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The ‘mark’ of being a Christian is being filled with the Holy Spirit.</a:t>
            </a:r>
          </a:p>
          <a:p>
            <a:pPr marL="285750" indent="-2857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Evidence of Holy Spirit is the fruit of the Spirit.  Good treasure produces good</a:t>
            </a:r>
          </a:p>
        </p:txBody>
      </p:sp>
      <p:sp>
        <p:nvSpPr>
          <p:cNvPr id="15" name="TextBox 14">
            <a:extLst>
              <a:ext uri="{FF2B5EF4-FFF2-40B4-BE49-F238E27FC236}">
                <a16:creationId xmlns:a16="http://schemas.microsoft.com/office/drawing/2014/main" id="{EBD8CE7D-B328-8E18-43A9-5E98BC8E133B}"/>
              </a:ext>
            </a:extLst>
          </p:cNvPr>
          <p:cNvSpPr txBox="1"/>
          <p:nvPr/>
        </p:nvSpPr>
        <p:spPr>
          <a:xfrm>
            <a:off x="5082" y="5143207"/>
            <a:ext cx="9107737"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words;  conversations;  jokes, reveal a lot about our spiritual state</a:t>
            </a:r>
            <a:endParaRPr lang="en-AU"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1961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3" grpId="0"/>
      <p:bldP spid="4" grpId="0"/>
      <p:bldP spid="5" grpId="0" animBg="1"/>
      <p:bldP spid="2" grpId="0" animBg="1"/>
      <p:bldP spid="10" grpId="0"/>
      <p:bldP spid="11" grpId="0" build="p"/>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1" y="0"/>
            <a:ext cx="9132981" cy="400110"/>
          </a:xfrm>
          <a:prstGeom prst="rect">
            <a:avLst/>
          </a:prstGeom>
          <a:noFill/>
          <a:ln>
            <a:noFill/>
          </a:ln>
        </p:spPr>
        <p:txBody>
          <a:bodyPr wrap="square" rtlCol="0">
            <a:spAutoFit/>
          </a:bodyPr>
          <a:lstStyle/>
          <a:p>
            <a:pPr marL="2446338" indent="-2446338" algn="ctr"/>
            <a:r>
              <a:rPr lang="en-AU" sz="2000" b="1" dirty="0">
                <a:solidFill>
                  <a:srgbClr val="FFFF00"/>
                </a:solidFill>
                <a:latin typeface="Comic Sans MS" panose="030F0902030302020204" pitchFamily="66" charset="0"/>
                <a:cs typeface="Times New Roman" panose="02020603050405020304" pitchFamily="18" charset="0"/>
              </a:rPr>
              <a:t>for each tree is known by its own fruit.</a:t>
            </a:r>
          </a:p>
        </p:txBody>
      </p:sp>
      <p:sp>
        <p:nvSpPr>
          <p:cNvPr id="14" name="TextBox 13">
            <a:extLst>
              <a:ext uri="{FF2B5EF4-FFF2-40B4-BE49-F238E27FC236}">
                <a16:creationId xmlns:a16="http://schemas.microsoft.com/office/drawing/2014/main" id="{2CB6ECC0-FB6E-AC34-E77F-907BAC38D865}"/>
              </a:ext>
            </a:extLst>
          </p:cNvPr>
          <p:cNvSpPr txBox="1"/>
          <p:nvPr/>
        </p:nvSpPr>
        <p:spPr>
          <a:xfrm>
            <a:off x="142966" y="312220"/>
            <a:ext cx="2743404" cy="646331"/>
          </a:xfrm>
          <a:prstGeom prst="rect">
            <a:avLst/>
          </a:prstGeom>
          <a:noFill/>
          <a:ln>
            <a:no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About who the true disciples of Jesus are.</a:t>
            </a:r>
          </a:p>
        </p:txBody>
      </p:sp>
      <p:sp>
        <p:nvSpPr>
          <p:cNvPr id="3" name="TextBox 2">
            <a:extLst>
              <a:ext uri="{FF2B5EF4-FFF2-40B4-BE49-F238E27FC236}">
                <a16:creationId xmlns:a16="http://schemas.microsoft.com/office/drawing/2014/main" id="{778FF1F9-C9A7-93B5-F855-601FCA1EA4E9}"/>
              </a:ext>
            </a:extLst>
          </p:cNvPr>
          <p:cNvSpPr txBox="1"/>
          <p:nvPr/>
        </p:nvSpPr>
        <p:spPr>
          <a:xfrm>
            <a:off x="2231" y="986126"/>
            <a:ext cx="3146891"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journey to Christ-likeness:</a:t>
            </a:r>
          </a:p>
        </p:txBody>
      </p:sp>
      <p:sp>
        <p:nvSpPr>
          <p:cNvPr id="4" name="TextBox 3">
            <a:extLst>
              <a:ext uri="{FF2B5EF4-FFF2-40B4-BE49-F238E27FC236}">
                <a16:creationId xmlns:a16="http://schemas.microsoft.com/office/drawing/2014/main" id="{D1197F35-003A-9A1C-FAD6-61436C809B5E}"/>
              </a:ext>
            </a:extLst>
          </p:cNvPr>
          <p:cNvSpPr txBox="1"/>
          <p:nvPr/>
        </p:nvSpPr>
        <p:spPr>
          <a:xfrm>
            <a:off x="179512" y="1526653"/>
            <a:ext cx="9107737" cy="369332"/>
          </a:xfrm>
          <a:prstGeom prst="rect">
            <a:avLst/>
          </a:prstGeom>
          <a:noFill/>
          <a:ln>
            <a:noFill/>
          </a:ln>
        </p:spPr>
        <p:txBody>
          <a:bodyPr wrap="square" numCol="1" rtlCol="0">
            <a:spAutoFit/>
          </a:bodyPr>
          <a:lstStyle/>
          <a:p>
            <a:r>
              <a:rPr lang="en-AU" dirty="0">
                <a:solidFill>
                  <a:srgbClr val="FFFF00"/>
                </a:solidFill>
                <a:latin typeface="Times New Roman" panose="02020603050405020304" pitchFamily="18" charset="0"/>
                <a:cs typeface="Times New Roman" panose="02020603050405020304" pitchFamily="18" charset="0"/>
              </a:rPr>
              <a:t>As we follow Christ and learn from Christ, by the Holy Spirit in us, we become “like Christ”</a:t>
            </a:r>
          </a:p>
        </p:txBody>
      </p:sp>
      <p:sp>
        <p:nvSpPr>
          <p:cNvPr id="5" name="TextBox 4">
            <a:extLst>
              <a:ext uri="{FF2B5EF4-FFF2-40B4-BE49-F238E27FC236}">
                <a16:creationId xmlns:a16="http://schemas.microsoft.com/office/drawing/2014/main" id="{EADA91A3-214C-AE4F-5CA4-3F80AD281B31}"/>
              </a:ext>
            </a:extLst>
          </p:cNvPr>
          <p:cNvSpPr txBox="1"/>
          <p:nvPr/>
        </p:nvSpPr>
        <p:spPr>
          <a:xfrm>
            <a:off x="827584" y="3066432"/>
            <a:ext cx="7056784" cy="377667"/>
          </a:xfrm>
          <a:prstGeom prst="rect">
            <a:avLst/>
          </a:prstGeom>
          <a:solidFill>
            <a:schemeClr val="bg1"/>
          </a:solidFill>
          <a:ln>
            <a:noFill/>
          </a:ln>
        </p:spPr>
        <p:txBody>
          <a:bodyPr wrap="square" numCol="1" rtlCol="0">
            <a:spAutoFit/>
          </a:bodyPr>
          <a:lstStyle/>
          <a:p>
            <a:pPr indent="4763" algn="ctr">
              <a:lnSpc>
                <a:spcPct val="110000"/>
              </a:lnSpc>
              <a:spcAft>
                <a:spcPts val="100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46 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“Why do you call me ‘Lord, Lord,’ and not do what I tell you?</a:t>
            </a:r>
            <a:r>
              <a:rPr lang="en-AU" dirty="0"/>
              <a:t> </a:t>
            </a:r>
            <a:endParaRPr lang="en-AU" sz="1600" dirty="0">
              <a:latin typeface="Calibri" panose="020F0502020204030204" pitchFamily="34" charset="0"/>
              <a:ea typeface="Times New Roman" panose="02020603050405020304" pitchFamily="18" charset="0"/>
            </a:endParaRPr>
          </a:p>
        </p:txBody>
      </p:sp>
      <p:sp>
        <p:nvSpPr>
          <p:cNvPr id="2" name="TextBox 1">
            <a:extLst>
              <a:ext uri="{FF2B5EF4-FFF2-40B4-BE49-F238E27FC236}">
                <a16:creationId xmlns:a16="http://schemas.microsoft.com/office/drawing/2014/main" id="{380ED0B6-13A1-E35C-3745-408EC9802250}"/>
              </a:ext>
            </a:extLst>
          </p:cNvPr>
          <p:cNvSpPr txBox="1"/>
          <p:nvPr/>
        </p:nvSpPr>
        <p:spPr>
          <a:xfrm>
            <a:off x="2986743" y="339615"/>
            <a:ext cx="6098692" cy="646331"/>
          </a:xfrm>
          <a:prstGeom prst="rect">
            <a:avLst/>
          </a:prstGeom>
          <a:solidFill>
            <a:schemeClr val="tx1"/>
          </a:solidFill>
          <a:ln w="15875">
            <a:solidFill>
              <a:schemeClr val="bg1"/>
            </a:solidFill>
          </a:ln>
        </p:spPr>
        <p:txBody>
          <a:bodyPr wrap="square" rtlCol="0">
            <a:spAutoFit/>
          </a:bodyPr>
          <a:lstStyle/>
          <a:p>
            <a:pPr marL="4763" indent="-4763"/>
            <a:r>
              <a:rPr lang="en-AU" dirty="0">
                <a:solidFill>
                  <a:schemeClr val="bg1"/>
                </a:solidFill>
                <a:latin typeface="Times New Roman" panose="02020603050405020304" pitchFamily="18" charset="0"/>
                <a:cs typeface="Times New Roman" panose="02020603050405020304" pitchFamily="18" charset="0"/>
              </a:rPr>
              <a:t>Am I a true disciple of Jesus?  ;  or</a:t>
            </a:r>
          </a:p>
          <a:p>
            <a:pPr marL="4763" indent="-4763"/>
            <a:r>
              <a:rPr lang="en-AU" dirty="0">
                <a:solidFill>
                  <a:schemeClr val="bg1"/>
                </a:solidFill>
                <a:latin typeface="Times New Roman" panose="02020603050405020304" pitchFamily="18" charset="0"/>
                <a:cs typeface="Times New Roman" panose="02020603050405020304" pitchFamily="18" charset="0"/>
              </a:rPr>
              <a:t>Am I just along for a look and a listen, but nor really following?</a:t>
            </a:r>
          </a:p>
        </p:txBody>
      </p:sp>
      <p:sp>
        <p:nvSpPr>
          <p:cNvPr id="10" name="TextBox 9">
            <a:extLst>
              <a:ext uri="{FF2B5EF4-FFF2-40B4-BE49-F238E27FC236}">
                <a16:creationId xmlns:a16="http://schemas.microsoft.com/office/drawing/2014/main" id="{7DD16001-67B4-C038-F5BA-2AB12AD7F251}"/>
              </a:ext>
            </a:extLst>
          </p:cNvPr>
          <p:cNvSpPr txBox="1"/>
          <p:nvPr/>
        </p:nvSpPr>
        <p:spPr>
          <a:xfrm>
            <a:off x="0" y="1852713"/>
            <a:ext cx="9107737"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By grace we have been made “good”.  “Good treasure” (Holy Spirit) produces good.</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A64E78C3-1359-E878-F94E-A436614155C5}"/>
              </a:ext>
            </a:extLst>
          </p:cNvPr>
          <p:cNvSpPr txBox="1"/>
          <p:nvPr/>
        </p:nvSpPr>
        <p:spPr>
          <a:xfrm>
            <a:off x="750494" y="2135769"/>
            <a:ext cx="8377404" cy="646331"/>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The ‘mark’ of being a Christian is being filled with the Holy Spirit.</a:t>
            </a:r>
          </a:p>
          <a:p>
            <a:pPr marL="285750" indent="-2857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Evidence of Holy Spirit is the fruit of the Spirit.  Good treasure produces good</a:t>
            </a:r>
          </a:p>
        </p:txBody>
      </p:sp>
      <p:sp>
        <p:nvSpPr>
          <p:cNvPr id="15" name="TextBox 14">
            <a:extLst>
              <a:ext uri="{FF2B5EF4-FFF2-40B4-BE49-F238E27FC236}">
                <a16:creationId xmlns:a16="http://schemas.microsoft.com/office/drawing/2014/main" id="{EBD8CE7D-B328-8E18-43A9-5E98BC8E133B}"/>
              </a:ext>
            </a:extLst>
          </p:cNvPr>
          <p:cNvSpPr txBox="1"/>
          <p:nvPr/>
        </p:nvSpPr>
        <p:spPr>
          <a:xfrm>
            <a:off x="0" y="2672110"/>
            <a:ext cx="9107737"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words;  conversations;  jokes, reveal a lot about our spiritual state</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14E8908B-2BB7-8F5B-8AB3-A7A2A85F32AB}"/>
              </a:ext>
            </a:extLst>
          </p:cNvPr>
          <p:cNvSpPr txBox="1"/>
          <p:nvPr/>
        </p:nvSpPr>
        <p:spPr>
          <a:xfrm>
            <a:off x="3059832" y="1004956"/>
            <a:ext cx="4176464"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fully trained, a Disciple will be like His teacher (Christ-likeness)</a:t>
            </a:r>
          </a:p>
        </p:txBody>
      </p:sp>
      <p:sp>
        <p:nvSpPr>
          <p:cNvPr id="17" name="TextBox 16">
            <a:extLst>
              <a:ext uri="{FF2B5EF4-FFF2-40B4-BE49-F238E27FC236}">
                <a16:creationId xmlns:a16="http://schemas.microsoft.com/office/drawing/2014/main" id="{71E84FA8-D5E0-1776-38AD-D013A9FC9B33}"/>
              </a:ext>
            </a:extLst>
          </p:cNvPr>
          <p:cNvSpPr txBox="1"/>
          <p:nvPr/>
        </p:nvSpPr>
        <p:spPr>
          <a:xfrm>
            <a:off x="13590" y="3490787"/>
            <a:ext cx="9130410" cy="369332"/>
          </a:xfrm>
          <a:prstGeom prst="rect">
            <a:avLst/>
          </a:prstGeom>
          <a:noFill/>
          <a:ln>
            <a:noFill/>
          </a:ln>
        </p:spPr>
        <p:txBody>
          <a:bodyPr wrap="square" rtlCol="0">
            <a:spAutoFit/>
          </a:bodyPr>
          <a:lstStyle/>
          <a:p>
            <a:pPr marL="4763" indent="-4763"/>
            <a:r>
              <a:rPr lang="en-AU" b="1" dirty="0">
                <a:solidFill>
                  <a:srgbClr val="FFFF00"/>
                </a:solidFill>
                <a:latin typeface="Times New Roman" panose="02020603050405020304" pitchFamily="18" charset="0"/>
                <a:cs typeface="Times New Roman" panose="02020603050405020304" pitchFamily="18" charset="0"/>
              </a:rPr>
              <a:t>Being a true disciple of Jesus  ––  The difference between a “hearer” and a “doer”.</a:t>
            </a:r>
          </a:p>
        </p:txBody>
      </p:sp>
      <p:sp>
        <p:nvSpPr>
          <p:cNvPr id="25" name="TextBox 24">
            <a:extLst>
              <a:ext uri="{FF2B5EF4-FFF2-40B4-BE49-F238E27FC236}">
                <a16:creationId xmlns:a16="http://schemas.microsoft.com/office/drawing/2014/main" id="{A7E01722-08BD-79D9-6910-DE4BB9D33009}"/>
              </a:ext>
            </a:extLst>
          </p:cNvPr>
          <p:cNvSpPr txBox="1"/>
          <p:nvPr/>
        </p:nvSpPr>
        <p:spPr>
          <a:xfrm>
            <a:off x="34822" y="3876165"/>
            <a:ext cx="9107737"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foolish man hears the teaching of Jesus, but does not do it.</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wise man represents true disciples of Jesus.</a:t>
            </a:r>
          </a:p>
        </p:txBody>
      </p:sp>
      <p:sp>
        <p:nvSpPr>
          <p:cNvPr id="27" name="TextBox 26">
            <a:extLst>
              <a:ext uri="{FF2B5EF4-FFF2-40B4-BE49-F238E27FC236}">
                <a16:creationId xmlns:a16="http://schemas.microsoft.com/office/drawing/2014/main" id="{C97CE9F7-907D-AA66-8714-FAAC80CCE35E}"/>
              </a:ext>
            </a:extLst>
          </p:cNvPr>
          <p:cNvSpPr txBox="1"/>
          <p:nvPr/>
        </p:nvSpPr>
        <p:spPr>
          <a:xfrm>
            <a:off x="4716016" y="4152786"/>
            <a:ext cx="2880320" cy="923330"/>
          </a:xfrm>
          <a:prstGeom prst="rect">
            <a:avLst/>
          </a:prstGeom>
          <a:noFill/>
        </p:spPr>
        <p:txBody>
          <a:bodyPr wrap="square">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Follow Jesus;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Hear the words of Jesus;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 the words of Jesus;</a:t>
            </a:r>
          </a:p>
        </p:txBody>
      </p:sp>
      <p:sp>
        <p:nvSpPr>
          <p:cNvPr id="28" name="TextBox 27">
            <a:extLst>
              <a:ext uri="{FF2B5EF4-FFF2-40B4-BE49-F238E27FC236}">
                <a16:creationId xmlns:a16="http://schemas.microsoft.com/office/drawing/2014/main" id="{816D6E99-DE7D-6EFA-039C-44A36936A618}"/>
              </a:ext>
            </a:extLst>
          </p:cNvPr>
          <p:cNvSpPr txBox="1"/>
          <p:nvPr/>
        </p:nvSpPr>
        <p:spPr>
          <a:xfrm>
            <a:off x="10683" y="5036564"/>
            <a:ext cx="9097054" cy="646331"/>
          </a:xfrm>
          <a:prstGeom prst="rect">
            <a:avLst/>
          </a:prstGeom>
          <a:solidFill>
            <a:schemeClr val="tx1"/>
          </a:solidFill>
          <a:ln w="15875">
            <a:solidFill>
              <a:srgbClr val="FFFF00"/>
            </a:solid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Spirit causes us to pray:  </a:t>
            </a:r>
            <a:r>
              <a:rPr lang="en-AU" i="1" dirty="0">
                <a:solidFill>
                  <a:srgbClr val="FFFF00"/>
                </a:solidFill>
                <a:latin typeface="Times New Roman" panose="02020603050405020304" pitchFamily="18" charset="0"/>
                <a:cs typeface="Times New Roman" panose="02020603050405020304" pitchFamily="18" charset="0"/>
              </a:rPr>
              <a:t>Lord Jesus, come alive in me.  Display Your grace and mercy in my life.  As I follow You, forgive me when I fall.  Transform me to daily become more like You</a:t>
            </a:r>
          </a:p>
        </p:txBody>
      </p:sp>
    </p:spTree>
    <p:extLst>
      <p:ext uri="{BB962C8B-B14F-4D97-AF65-F5344CB8AC3E}">
        <p14:creationId xmlns:p14="http://schemas.microsoft.com/office/powerpoint/2010/main" val="228781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7" grpId="0"/>
      <p:bldP spid="28"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165839</TotalTime>
  <Words>773</Words>
  <Application>Microsoft Macintosh PowerPoint</Application>
  <PresentationFormat>On-screen Show (16:10)</PresentationFormat>
  <Paragraphs>47</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2511</cp:revision>
  <cp:lastPrinted>2023-06-15T00:26:36Z</cp:lastPrinted>
  <dcterms:created xsi:type="dcterms:W3CDTF">2016-11-04T06:28:01Z</dcterms:created>
  <dcterms:modified xsi:type="dcterms:W3CDTF">2023-06-15T00:28:37Z</dcterms:modified>
</cp:coreProperties>
</file>